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838" r:id="rId2"/>
    <p:sldId id="781" r:id="rId3"/>
    <p:sldId id="774" r:id="rId4"/>
    <p:sldId id="691" r:id="rId5"/>
    <p:sldId id="782" r:id="rId6"/>
    <p:sldId id="811" r:id="rId7"/>
    <p:sldId id="819" r:id="rId8"/>
    <p:sldId id="786" r:id="rId9"/>
    <p:sldId id="792" r:id="rId10"/>
    <p:sldId id="783" r:id="rId11"/>
    <p:sldId id="839" r:id="rId12"/>
    <p:sldId id="840" r:id="rId13"/>
    <p:sldId id="844" r:id="rId14"/>
    <p:sldId id="845" r:id="rId15"/>
    <p:sldId id="847" r:id="rId16"/>
    <p:sldId id="855" r:id="rId17"/>
    <p:sldId id="858" r:id="rId18"/>
    <p:sldId id="857" r:id="rId19"/>
    <p:sldId id="856" r:id="rId20"/>
    <p:sldId id="849" r:id="rId21"/>
    <p:sldId id="852" r:id="rId22"/>
    <p:sldId id="784" r:id="rId23"/>
    <p:sldId id="809" r:id="rId24"/>
    <p:sldId id="853" r:id="rId25"/>
    <p:sldId id="850" r:id="rId26"/>
    <p:sldId id="851" r:id="rId27"/>
    <p:sldId id="854" r:id="rId28"/>
    <p:sldId id="859" r:id="rId29"/>
    <p:sldId id="731" r:id="rId30"/>
    <p:sldId id="76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Century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EAF2F2"/>
    <a:srgbClr val="000000"/>
    <a:srgbClr val="DDDDDD"/>
    <a:srgbClr val="66FFCC"/>
    <a:srgbClr val="FFFF00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8" autoAdjust="0"/>
    <p:restoredTop sz="94286" autoAdjust="0"/>
  </p:normalViewPr>
  <p:slideViewPr>
    <p:cSldViewPr snapToGrid="0">
      <p:cViewPr varScale="1">
        <p:scale>
          <a:sx n="63" d="100"/>
          <a:sy n="63" d="100"/>
        </p:scale>
        <p:origin x="-126" y="-138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69774067186346"/>
          <c:y val="0.29375549887250008"/>
          <c:w val="0.57578125000000135"/>
          <c:h val="0.643356643356643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Technology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27910733814523186"/>
                  <c:y val="-3.9537909873941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790884733158355"/>
                  <c:y val="9.1039517947580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 u="none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RO</c:v>
                </c:pt>
                <c:pt idx="1">
                  <c:v>Thermal</c:v>
                </c:pt>
                <c:pt idx="2">
                  <c:v>ED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0.34</c:v>
                </c:pt>
                <c:pt idx="2">
                  <c:v>3.5000000000000003E-2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26293405511811024"/>
          <c:y val="0.17237255554323316"/>
          <c:w val="0.47656251723398424"/>
          <c:h val="7.6923156202333393E-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2635421452099"/>
          <c:y val="2.2514916469358406E-2"/>
          <c:w val="0.81718658263817079"/>
          <c:h val="0.50070692454587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Water US$/m3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Sheet1!$A$2:$A$17</c:f>
              <c:strCache>
                <c:ptCount val="16"/>
                <c:pt idx="0">
                  <c:v>400 MLD Sorek, Israel</c:v>
                </c:pt>
                <c:pt idx="1">
                  <c:v>500 MLD Mactaa, Algeria</c:v>
                </c:pt>
                <c:pt idx="2">
                  <c:v>330 MLD Hadera, Israel</c:v>
                </c:pt>
                <c:pt idx="3">
                  <c:v>360 MLD Askelon, Israel</c:v>
                </c:pt>
                <c:pt idx="4">
                  <c:v>2 MLD MGD Sand City, CA</c:v>
                </c:pt>
                <c:pt idx="5">
                  <c:v>200 MLD Hamma, Algeria</c:v>
                </c:pt>
                <c:pt idx="6">
                  <c:v>95 MlD Tampa Bay, FL</c:v>
                </c:pt>
                <c:pt idx="7">
                  <c:v>170 MLD Fujairah, UAE</c:v>
                </c:pt>
                <c:pt idx="8">
                  <c:v>190 MLD Carlsbad, CA</c:v>
                </c:pt>
                <c:pt idx="9">
                  <c:v>200 MLD Barcelona, Spain</c:v>
                </c:pt>
                <c:pt idx="10">
                  <c:v>140 MLD Perth I, Australia</c:v>
                </c:pt>
                <c:pt idx="11">
                  <c:v>250 MLD Sydney, Australia</c:v>
                </c:pt>
                <c:pt idx="12">
                  <c:v>150 MLD Perth II, Australia </c:v>
                </c:pt>
                <c:pt idx="13">
                  <c:v>410 MLD Melbourne, Australia</c:v>
                </c:pt>
                <c:pt idx="14">
                  <c:v>130 MlD Gold Coast, Australia</c:v>
                </c:pt>
                <c:pt idx="15">
                  <c:v>300 MLD Adelaide, Australia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0.53</c:v>
                </c:pt>
                <c:pt idx="1">
                  <c:v>0.56000000000000005</c:v>
                </c:pt>
                <c:pt idx="2">
                  <c:v>0.6</c:v>
                </c:pt>
                <c:pt idx="3">
                  <c:v>0.61</c:v>
                </c:pt>
                <c:pt idx="4">
                  <c:v>0.77</c:v>
                </c:pt>
                <c:pt idx="5">
                  <c:v>0.83</c:v>
                </c:pt>
                <c:pt idx="6">
                  <c:v>0.92</c:v>
                </c:pt>
                <c:pt idx="7">
                  <c:v>0.94</c:v>
                </c:pt>
                <c:pt idx="8">
                  <c:v>1.1499999999999999</c:v>
                </c:pt>
                <c:pt idx="9">
                  <c:v>1.1599999999999999</c:v>
                </c:pt>
                <c:pt idx="10">
                  <c:v>1.1599999999999999</c:v>
                </c:pt>
                <c:pt idx="11">
                  <c:v>1.93</c:v>
                </c:pt>
                <c:pt idx="12">
                  <c:v>2.2000000000000002</c:v>
                </c:pt>
                <c:pt idx="13">
                  <c:v>2.5</c:v>
                </c:pt>
                <c:pt idx="14">
                  <c:v>2.9</c:v>
                </c:pt>
                <c:pt idx="1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89664"/>
        <c:axId val="28299648"/>
      </c:barChart>
      <c:catAx>
        <c:axId val="28289664"/>
        <c:scaling>
          <c:orientation val="minMax"/>
        </c:scaling>
        <c:delete val="0"/>
        <c:axPos val="b"/>
        <c:numFmt formatCode="&quot;$&quot;#,##0.00" sourceLinked="0"/>
        <c:majorTickMark val="out"/>
        <c:minorTickMark val="none"/>
        <c:tickLblPos val="nextTo"/>
        <c:crossAx val="28299648"/>
        <c:crosses val="autoZero"/>
        <c:auto val="1"/>
        <c:lblAlgn val="ctr"/>
        <c:lblOffset val="100"/>
        <c:noMultiLvlLbl val="0"/>
      </c:catAx>
      <c:valAx>
        <c:axId val="28299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Cost  of Water ,</a:t>
                </a:r>
              </a:p>
              <a:p>
                <a:pPr>
                  <a:defRPr/>
                </a:pPr>
                <a:r>
                  <a:rPr lang="en-US" dirty="0"/>
                  <a:t>US$/m³</a:t>
                </a:r>
              </a:p>
            </c:rich>
          </c:tx>
          <c:layout>
            <c:manualLayout>
              <c:xMode val="edge"/>
              <c:yMode val="edge"/>
              <c:x val="3.8667760279964998E-2"/>
              <c:y val="0.106980366380682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28966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O&amp;M Costs (%)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</a:gra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4"/>
            <c:bubble3D val="0"/>
            <c:spPr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0"/>
              </a:gradFill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6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</a:gradFill>
            </c:spPr>
          </c:dPt>
          <c:dPt>
            <c:idx val="7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33152831492762658"/>
                  <c:y val="-0.301968157097620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solidFill>
                  <a:schemeClr val="tx2">
                    <a:lumMod val="25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7.52635521400345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Energy</c:v>
                </c:pt>
                <c:pt idx="1">
                  <c:v>Chemicals</c:v>
                </c:pt>
                <c:pt idx="2">
                  <c:v>RO/CF Replacement</c:v>
                </c:pt>
                <c:pt idx="3">
                  <c:v>Other Costs</c:v>
                </c:pt>
                <c:pt idx="4">
                  <c:v>Labor</c:v>
                </c:pt>
                <c:pt idx="5">
                  <c:v>Maintenance</c:v>
                </c:pt>
                <c:pt idx="6">
                  <c:v>Insurance</c:v>
                </c:pt>
                <c:pt idx="7">
                  <c:v>Operator Training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53</c:v>
                </c:pt>
                <c:pt idx="1">
                  <c:v>11.5</c:v>
                </c:pt>
                <c:pt idx="2">
                  <c:v>6.4</c:v>
                </c:pt>
                <c:pt idx="3">
                  <c:v>7.9</c:v>
                </c:pt>
                <c:pt idx="4">
                  <c:v>12.6</c:v>
                </c:pt>
                <c:pt idx="5">
                  <c:v>6.4</c:v>
                </c:pt>
                <c:pt idx="6">
                  <c:v>1.1000000000000001</c:v>
                </c:pt>
                <c:pt idx="7">
                  <c:v>1.1000000000000001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8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</a:defRPr>
      </a:pPr>
      <a:endParaRPr lang="en-US"/>
    </a:p>
  </c:txPr>
  <c:externalData r:id="rId6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</cdr:x>
      <cdr:y>0.39437</cdr:y>
    </cdr:from>
    <cdr:to>
      <cdr:x>0.8841</cdr:x>
      <cdr:y>0.50906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2133600"/>
          <a:ext cx="1911966" cy="620496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bg2">
                <a:lumMod val="60000"/>
                <a:lumOff val="40000"/>
                <a:tint val="66000"/>
                <a:satMod val="160000"/>
              </a:schemeClr>
            </a:gs>
            <a:gs pos="50000">
              <a:schemeClr val="bg2">
                <a:lumMod val="60000"/>
                <a:lumOff val="40000"/>
                <a:tint val="44500"/>
                <a:satMod val="160000"/>
              </a:schemeClr>
            </a:gs>
            <a:gs pos="100000">
              <a:schemeClr val="bg2">
                <a:lumMod val="60000"/>
                <a:lumOff val="40000"/>
                <a:tint val="23500"/>
                <a:satMod val="160000"/>
              </a:schemeClr>
            </a:gs>
          </a:gsLst>
          <a:lin ang="18900000" scaled="1"/>
          <a:tileRect/>
        </a:gradFill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bg2">
                  <a:lumMod val="50000"/>
                </a:schemeClr>
              </a:solidFill>
              <a:effectLst/>
            </a:rPr>
            <a:t>40 Million m³/day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chemeClr val="bg2">
                  <a:lumMod val="50000"/>
                </a:schemeClr>
              </a:solidFill>
              <a:effectLst/>
            </a:rPr>
            <a:t>RO Desalination</a:t>
          </a:r>
          <a:endParaRPr lang="en-US" sz="1600" b="1" dirty="0">
            <a:solidFill>
              <a:schemeClr val="bg2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0.11641</cdr:x>
      <cdr:y>0.30811</cdr:y>
    </cdr:from>
    <cdr:to>
      <cdr:x>0.38198</cdr:x>
      <cdr:y>0.41944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1447800"/>
          <a:ext cx="2086026" cy="523139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8900000" scaled="1"/>
          <a:tileRect/>
        </a:gra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2">
                  <a:lumMod val="25000"/>
                </a:schemeClr>
              </a:solidFill>
            </a:rPr>
            <a:t>23 Million m³/day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chemeClr val="tx2">
                  <a:lumMod val="25000"/>
                </a:schemeClr>
              </a:solidFill>
            </a:rPr>
            <a:t>Thermal Desalination</a:t>
          </a:r>
          <a:endParaRPr lang="en-US" sz="1600" b="1" dirty="0">
            <a:solidFill>
              <a:schemeClr val="tx2">
                <a:lumMod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1.09361E-7</cdr:x>
      <cdr:y>0.77297</cdr:y>
    </cdr:from>
    <cdr:to>
      <cdr:x>0.43649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" y="4181922"/>
          <a:ext cx="3991231" cy="122827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8900000" scaled="1"/>
          <a:tileRect/>
        </a:gra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2">
                  <a:lumMod val="60000"/>
                  <a:lumOff val="40000"/>
                </a:schemeClr>
              </a:solidFill>
            </a:rPr>
            <a:t>  </a:t>
          </a:r>
          <a:r>
            <a:rPr lang="en-US" sz="1800" b="1" dirty="0" smtClean="0">
              <a:solidFill>
                <a:schemeClr val="tx2">
                  <a:lumMod val="25000"/>
                </a:schemeClr>
              </a:solidFill>
            </a:rPr>
            <a:t>40 % of All Plants &gt; 50,000 m³/day </a:t>
          </a:r>
        </a:p>
        <a:p xmlns:a="http://schemas.openxmlformats.org/drawingml/2006/main">
          <a:endParaRPr lang="en-US" sz="900" b="1" dirty="0" smtClean="0">
            <a:solidFill>
              <a:schemeClr val="tx2">
                <a:lumMod val="25000"/>
              </a:schemeClr>
            </a:solidFill>
          </a:endParaRPr>
        </a:p>
        <a:p xmlns:a="http://schemas.openxmlformats.org/drawingml/2006/main">
          <a:pPr algn="ctr"/>
          <a:r>
            <a:rPr lang="en-US" sz="1800" b="1" dirty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en-US" sz="1800" b="1" dirty="0" smtClean="0">
              <a:solidFill>
                <a:schemeClr val="tx2">
                  <a:lumMod val="25000"/>
                </a:schemeClr>
              </a:solidFill>
            </a:rPr>
            <a:t>65 % Installed Capacity Increase 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tx2">
                  <a:lumMod val="25000"/>
                </a:schemeClr>
              </a:solidFill>
            </a:rPr>
            <a:t>Expected  </a:t>
          </a:r>
          <a:r>
            <a:rPr lang="en-US" sz="1800" b="1" dirty="0">
              <a:solidFill>
                <a:schemeClr val="tx2">
                  <a:lumMod val="25000"/>
                </a:schemeClr>
              </a:solidFill>
            </a:rPr>
            <a:t>b</a:t>
          </a:r>
          <a:r>
            <a:rPr lang="en-US" sz="1800" b="1" dirty="0" smtClean="0">
              <a:solidFill>
                <a:schemeClr val="tx2">
                  <a:lumMod val="25000"/>
                </a:schemeClr>
              </a:solidFill>
            </a:rPr>
            <a:t>y 2015</a:t>
          </a:r>
          <a:endParaRPr lang="en-US" sz="1800" b="1" dirty="0">
            <a:solidFill>
              <a:schemeClr val="tx2">
                <a:lumMod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D39963E-97BE-4086-8B17-6EEC2B7B2C85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dirty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TechnoBiz Training Program (www.technobiz-asia.com)</a:t>
            </a:r>
            <a:endParaRPr lang="th-TH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ECA438-FB48-403E-B4FE-F608E3A44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56A7BC5-A02D-4ADF-8119-1C177BE3FBCE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dirty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TechnoBiz Training Program (www.technobiz-asia.com)</a:t>
            </a:r>
            <a:endParaRPr lang="th-TH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203294-9111-485C-988F-43C80A4FA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275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90">
              <a:defRPr>
                <a:solidFill>
                  <a:schemeClr val="bg2"/>
                </a:solidFill>
                <a:latin typeface="Arial" charset="0"/>
              </a:defRPr>
            </a:lvl1pPr>
            <a:lvl2pPr marL="727720" indent="-279892" defTabSz="922090">
              <a:defRPr>
                <a:solidFill>
                  <a:schemeClr val="bg2"/>
                </a:solidFill>
                <a:latin typeface="Arial" charset="0"/>
              </a:defRPr>
            </a:lvl2pPr>
            <a:lvl3pPr marL="1119569" indent="-223914" defTabSz="922090">
              <a:defRPr>
                <a:solidFill>
                  <a:schemeClr val="bg2"/>
                </a:solidFill>
                <a:latin typeface="Arial" charset="0"/>
              </a:defRPr>
            </a:lvl3pPr>
            <a:lvl4pPr marL="1567396" indent="-223914" defTabSz="922090">
              <a:defRPr>
                <a:solidFill>
                  <a:schemeClr val="bg2"/>
                </a:solidFill>
                <a:latin typeface="Arial" charset="0"/>
              </a:defRPr>
            </a:lvl4pPr>
            <a:lvl5pPr marL="2015223" indent="-223914" defTabSz="922090">
              <a:defRPr>
                <a:solidFill>
                  <a:schemeClr val="bg2"/>
                </a:solidFill>
                <a:latin typeface="Arial" charset="0"/>
              </a:defRPr>
            </a:lvl5pPr>
            <a:lvl6pPr marL="2463051" indent="-223914" defTabSz="922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6pPr>
            <a:lvl7pPr marL="2910878" indent="-223914" defTabSz="922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7pPr>
            <a:lvl8pPr marL="3358706" indent="-223914" defTabSz="922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8pPr>
            <a:lvl9pPr marL="3806533" indent="-223914" defTabSz="922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</a:defRPr>
            </a:lvl9pPr>
          </a:lstStyle>
          <a:p>
            <a:fld id="{75E51A90-FE96-45C3-9B87-A458CE65E973}" type="slidenum">
              <a:rPr lang="en-US" altLang="en-US" smtClean="0">
                <a:solidFill>
                  <a:schemeClr val="tx1"/>
                </a:solidFill>
              </a:rPr>
              <a:pPr/>
              <a:t>1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6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70616B-EE7C-4ADC-83ED-7A216657336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11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3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654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707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6071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838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5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0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1" tIns="46225" rIns="92451" bIns="46225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451" tIns="46225" rIns="92451" bIns="46225"/>
          <a:lstStyle/>
          <a:p>
            <a:pPr>
              <a:defRPr/>
            </a:pPr>
            <a:fld id="{E3D760DD-A679-43BD-AB26-8C6568AC44C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8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lIns="90992" tIns="45496" rIns="90992" bIns="45496"/>
          <a:lstStyle/>
          <a:p>
            <a:pPr>
              <a:defRPr/>
            </a:pPr>
            <a:fld id="{5EDBEF26-E9B6-452F-BBFA-3114FF5630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36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3089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3517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A1693-D0B3-49EA-93A4-23356E9E61DB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861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861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r" eaLnBrk="1" hangingPunct="1"/>
            <a:fld id="{C7E45C9C-9B51-4325-9C4E-B268CC141003}" type="slidenum">
              <a:rPr 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21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38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</p:spPr>
        <p:txBody>
          <a:bodyPr/>
          <a:lstStyle/>
          <a:p>
            <a:fld id="{CE99999E-BCBD-41BA-937B-9F944024AFCF}" type="slidenum">
              <a:rPr lang="en-US" smtClean="0">
                <a:latin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451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B722D64-3BEC-4F61-89E5-793211E0D847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defTabSz="931863"/>
              <a:t>22</a:t>
            </a:fld>
            <a:endParaRPr lang="en-US" sz="1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63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0225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6168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A28C-FE45-4C09-8092-FD17EDADABB7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4055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76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6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6179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21EB4A-90B1-496E-A960-6F95A075447D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878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879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8797209-8A1C-464A-9DA5-187DC5B9206E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29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75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5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8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9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40ED2-C95A-45D4-BFBA-37DDCD67FD25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r" eaLnBrk="1" hangingPunct="1"/>
            <a:fld id="{EA00D48E-F7B0-4454-8C16-72A54B877239}" type="slidenum">
              <a:rPr 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6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8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tx1"/>
                </a:solidFill>
              </a:rPr>
              <a:t>TechnoBiz Training Program (www.technobiz-asia.com)</a:t>
            </a:r>
            <a:endParaRPr lang="th-TH" altLang="en-US" smtClean="0">
              <a:solidFill>
                <a:schemeClr val="tx1"/>
              </a:solidFill>
            </a:endParaRP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fld id="{D96C00FC-4A5D-4CE1-898F-0A3F5DB2D09E}" type="slidenum">
              <a:rPr lang="en-US" altLang="en-US">
                <a:solidFill>
                  <a:schemeClr val="tx1"/>
                </a:solidFill>
              </a:rPr>
              <a:pPr/>
              <a:t>7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203294-9111-485C-988F-43C80A4FAD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2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TechnoBiz Training Program (www.technobiz-asia.com)</a:t>
            </a:r>
            <a:endParaRPr lang="th-TH" smtClean="0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05C39B-6F82-4A2A-9B3C-34C2F4E70BAC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78044A1-D356-404B-8752-9E2502B65435}" type="slidenum">
              <a:rPr lang="en-US" sz="1200">
                <a:solidFill>
                  <a:schemeClr val="tx1"/>
                </a:solidFill>
                <a:latin typeface="Arial" charset="0"/>
              </a:rPr>
              <a:pPr algn="r" defTabSz="931863"/>
              <a:t>9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4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73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3D42-E801-4436-AA6E-730D39DFFA16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A585-248C-4A87-B0D4-4EDBFB832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B02A-749A-49CC-B5A0-71C3C7FE7EBE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E528-E8F8-42F4-A496-CC88520F6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113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113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59CF-72B9-44AF-AA84-82BEEE2646B5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8D13-1753-4CD6-9C96-C7E9D07FD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910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620-7722-4CB8-BF38-1A00665CEDE7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598C-8C8F-43D1-8A6F-E25DEA2FE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1156-0AEE-4FA5-B7CA-3DCD2299AB01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04729-FC31-4550-AB1B-6A94B2B49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" panose="020406040505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defRPr/>
            </a:lvl1pPr>
            <a:lvl2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defRPr/>
            </a:lvl2pPr>
            <a:lvl3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defRPr/>
            </a:lvl3pPr>
            <a:lvl4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defRPr/>
            </a:lvl4pPr>
            <a:lvl5pPr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27F5-6626-4683-9312-D49EADFF8661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EA4A-3D51-41E4-9081-645AA4D2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FD14-0BA7-4A85-B116-E3BB7A87D8A1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949F-8C90-4F96-BDB0-61CDFFC61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0593-81C8-400B-A607-6CAD7173DFE9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774D1-93B3-4F5F-8373-6E1346C96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6924-BCF4-47A9-9F7D-6F61488C998D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20CB-7198-4EDD-90C4-8A9857AEE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16A1-8CBE-4C13-8492-1DEEE2D9853A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4373-D68F-4FA4-A9F5-17159FEAA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7127-D4C0-4BF1-8083-DF535FDF35DA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0702-D0D8-4DF4-8149-333AF061F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F9F60-A80D-497E-B3A0-71D88127F67C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D8CA-D3AC-4522-AE24-3ED81C558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2AA0-97D2-411E-B496-B62C7322A073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5F3-C1A5-494B-BB6F-F40E3584F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62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2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62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2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631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631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63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632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63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3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9BB90EE-1FEF-4AD6-AA62-9D59EE0DA74A}" type="datetimeFigureOut">
              <a:rPr lang="th-TH"/>
              <a:pPr>
                <a:defRPr/>
              </a:pPr>
              <a:t>03/11/57</a:t>
            </a:fld>
            <a:endParaRPr lang="th-TH"/>
          </a:p>
        </p:txBody>
      </p:sp>
      <p:sp>
        <p:nvSpPr>
          <p:cNvPr id="963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63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A196899-6EA4-4781-9778-F690126B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6328" name="Rectangle 72"/>
          <p:cNvSpPr>
            <a:spLocks noChangeArrowheads="1"/>
          </p:cNvSpPr>
          <p:nvPr userDrawn="1"/>
        </p:nvSpPr>
        <p:spPr bwMode="auto">
          <a:xfrm>
            <a:off x="457200" y="1416050"/>
            <a:ext cx="8240713" cy="107950"/>
          </a:xfrm>
          <a:prstGeom prst="rect">
            <a:avLst/>
          </a:prstGeom>
          <a:gradFill rotWithShape="1">
            <a:gsLst>
              <a:gs pos="0">
                <a:srgbClr val="FFFF00">
                  <a:alpha val="49001"/>
                </a:srgbClr>
              </a:gs>
              <a:gs pos="100000">
                <a:schemeClr val="bg1">
                  <a:alpha val="48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546476" y="5287617"/>
            <a:ext cx="5618162" cy="135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en-US" sz="24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sz="24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sz="24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Nikolay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VOUTCHKOV,PE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BCEE</a:t>
            </a:r>
          </a:p>
          <a:p>
            <a:pPr>
              <a:spcBef>
                <a:spcPct val="0"/>
              </a:spcBef>
              <a:defRPr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entury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Century" pitchFamily="18" charset="0"/>
              </a:rPr>
            </a:br>
            <a:endParaRPr lang="en-US" sz="3200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100"/>
            <a:ext cx="3532188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538663"/>
            <a:ext cx="3525838" cy="235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 descr="http://www.water-g.com/site/wp-content/uploads/2014/03/violet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35115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1275" y="25229"/>
            <a:ext cx="35052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cap="small" dirty="0">
                <a:solidFill>
                  <a:srgbClr val="EA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International </a:t>
            </a:r>
            <a:br>
              <a:rPr lang="en-US" sz="3200" b="1" cap="small" dirty="0">
                <a:solidFill>
                  <a:srgbClr val="EA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</a:br>
            <a:r>
              <a:rPr lang="en-US" sz="3200" b="1" cap="small" dirty="0" smtClean="0">
                <a:solidFill>
                  <a:srgbClr val="EA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Consulting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cap="small" dirty="0" smtClean="0">
                <a:solidFill>
                  <a:srgbClr val="EA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Services</a:t>
            </a:r>
            <a:endParaRPr lang="en-US" sz="3200" b="1" cap="small" dirty="0">
              <a:solidFill>
                <a:srgbClr val="EA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1550" y="0"/>
            <a:ext cx="5632450" cy="14773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ea typeface="Batang" pitchFamily="18" charset="-127"/>
            </a:endParaRPr>
          </a:p>
          <a:p>
            <a:pPr algn="ctr">
              <a:defRPr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Presentation for</a:t>
            </a:r>
          </a:p>
          <a:p>
            <a:pPr algn="ctr">
              <a:defRPr/>
            </a:pP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Asian Development Bank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November, 2014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32188" y="2215224"/>
            <a:ext cx="561816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1000" b="1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Overview of Desalination Trends and Jaffna Project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1472386"/>
            <a:ext cx="3490912" cy="26056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3020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6788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entury" pitchFamily="18" charset="0"/>
              </a:rPr>
              <a:t>Energy Use for Membrane Desalination</a:t>
            </a:r>
            <a:r>
              <a:rPr lang="en-US" sz="3200" b="1" dirty="0" smtClean="0">
                <a:latin typeface="Century" pitchFamily="18" charset="0"/>
              </a:rPr>
              <a:t/>
            </a:r>
            <a:br>
              <a:rPr lang="en-US" sz="3200" b="1" dirty="0" smtClean="0">
                <a:latin typeface="Century" pitchFamily="18" charset="0"/>
              </a:rPr>
            </a:br>
            <a:r>
              <a:rPr lang="en-US" sz="2800" b="1" dirty="0" smtClean="0">
                <a:latin typeface="Century" pitchFamily="18" charset="0"/>
              </a:rPr>
              <a:t>(Medium &amp; Large SWRO Plants)</a:t>
            </a:r>
            <a:endParaRPr lang="en-US" sz="2800" b="1" dirty="0">
              <a:latin typeface="Century" pitchFamily="18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20959218"/>
              </p:ext>
            </p:extLst>
          </p:nvPr>
        </p:nvGraphicFramePr>
        <p:xfrm>
          <a:off x="218364" y="1705972"/>
          <a:ext cx="8775511" cy="488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191"/>
                <a:gridCol w="4385320"/>
              </a:tblGrid>
              <a:tr h="108966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Classification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SWRO System Energy Use (kWh/m³)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49059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Low-End Bracket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2.5</a:t>
                      </a:r>
                      <a:r>
                        <a:rPr lang="en-US" sz="2400" b="1" baseline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– 2.8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9059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Medium Range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3.0 – 3.5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9059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High-End</a:t>
                      </a:r>
                      <a:r>
                        <a:rPr lang="en-US" sz="2400" b="1" baseline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Bracket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4.0 – 4.5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9059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Average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3.0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1444662" y="2178197"/>
            <a:ext cx="6254676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00"/>
              </a:solidFill>
              <a:latin typeface="Century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srgbClr val="FFFF00"/>
              </a:solidFill>
              <a:latin typeface="Century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entury" pitchFamily="18" charset="0"/>
                <a:cs typeface="Arial" pitchFamily="34" charset="0"/>
              </a:rPr>
              <a:t> 24 MLD Jaffna SWRO Plant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Century" pitchFamily="18" charset="0"/>
                <a:cs typeface="Arial" pitchFamily="34" charset="0"/>
              </a:rPr>
              <a:t>Preliminary Feasibility Analysis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 dirty="0" smtClean="0">
              <a:solidFill>
                <a:srgbClr val="FFFF00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7360"/>
            <a:ext cx="9144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TA-8668 SRI: Rapid Assessment of Seawater Desalination and Other Alternative Water Sources for Jaffna Water Supply  </a:t>
            </a:r>
            <a:endParaRPr lang="en-US" sz="24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9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" panose="02040604050505020304" pitchFamily="18" charset="0"/>
              </a:rPr>
              <a:t>Present Desalination Project Status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Six Alternative Sites in Jaffna Identified and Visited in September 2014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Two Sites Selected After Preliminary Screening:</a:t>
            </a:r>
          </a:p>
          <a:p>
            <a:pPr lvl="1"/>
            <a:r>
              <a:rPr lang="en-US" dirty="0" smtClean="0"/>
              <a:t>Martuthankerni/Pallai</a:t>
            </a:r>
          </a:p>
          <a:p>
            <a:pPr lvl="1"/>
            <a:r>
              <a:rPr lang="en-US" dirty="0" smtClean="0"/>
              <a:t>Kankesanthurai/Keerimalai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Initial Feasibility Evaluation Completed – Both Sites Fund Feasible </a:t>
            </a:r>
          </a:p>
          <a:p>
            <a:endParaRPr lang="en-US" sz="1000" dirty="0"/>
          </a:p>
          <a:p>
            <a:r>
              <a:rPr lang="en-US" dirty="0" smtClean="0"/>
              <a:t>Draft Feasibility Study Submitted to ADB for Review in October, 2014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Martuthankerni/Pallai Site</a:t>
            </a:r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4" name="Image 2" descr="RO Site MTKNY MHN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2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latin typeface="Century" panose="02040604050505020304" pitchFamily="18" charset="0"/>
              </a:rPr>
              <a:t>Kankesanthurai/Keerimalai</a:t>
            </a:r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Image 3" descr="RO KRMLI MH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2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entury" panose="02040604050505020304" pitchFamily="18" charset="0"/>
              </a:rPr>
              <a:t>Recommended Desalination Plant 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Configuration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Image 1" descr="ES 1 - Plant Schematic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3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8699"/>
          </a:xfrm>
        </p:spPr>
        <p:txBody>
          <a:bodyPr/>
          <a:lstStyle/>
          <a:p>
            <a:pPr algn="ctr"/>
            <a:r>
              <a:rPr lang="en-US" dirty="0" smtClean="0"/>
              <a:t>Plant Intake and Outfall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61799"/>
            <a:ext cx="9175413" cy="51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2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Concentrate</a:t>
            </a:r>
            <a:r>
              <a:rPr lang="en-US" dirty="0" smtClean="0"/>
              <a:t> </a:t>
            </a:r>
            <a:r>
              <a:rPr lang="en-US" sz="3600" dirty="0" smtClean="0"/>
              <a:t>Disposal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417638"/>
            <a:ext cx="4565374" cy="370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36" descr="Gold Coast Diffus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31" y="3564836"/>
            <a:ext cx="5910470" cy="3290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8627" y="2241397"/>
            <a:ext cx="456537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Outfall with Diffusers Designed</a:t>
            </a:r>
          </a:p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o Reduce Salinity Down to 10%</a:t>
            </a:r>
          </a:p>
          <a:p>
            <a:pPr algn="ctr"/>
            <a:r>
              <a:rPr lang="en-US" sz="2000" b="1" dirty="0"/>
              <a:t>o</a:t>
            </a:r>
            <a:r>
              <a:rPr lang="en-US" sz="2000" b="1" dirty="0" smtClean="0"/>
              <a:t>f Ambient Levels within 100 m of the Discharge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9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Gravity and Pressure Pretreatment Filters in Series</a:t>
            </a:r>
            <a:endParaRPr lang="en-US" dirty="0"/>
          </a:p>
        </p:txBody>
      </p:sp>
      <p:pic>
        <p:nvPicPr>
          <p:cNvPr id="4" name="Content Placeholder 5" descr="Fig15 - Horizontal Pressure Filters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418" y="3630853"/>
            <a:ext cx="4261311" cy="3195984"/>
          </a:xfrm>
        </p:spPr>
      </p:pic>
      <p:pic>
        <p:nvPicPr>
          <p:cNvPr id="5" name="Content Placeholder 5" descr="Fig18 -Filter Cell Cov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4841920" cy="363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43060"/>
            <a:ext cx="484192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10000"/>
                  </a:schemeClr>
                </a:solidFill>
              </a:rPr>
              <a:t>Stage 1 Pretreatment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Gravity Filters with Anthracite &amp; Sand 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to Remove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Algae, Coarse Solids and Suspended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Organics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1920" y="2615190"/>
            <a:ext cx="418280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10000"/>
                  </a:schemeClr>
                </a:solidFill>
              </a:rPr>
              <a:t>Stage 2 Pretreatment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Pressure Filters to Remove</a:t>
            </a:r>
          </a:p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Fine Solids &amp; Silt</a:t>
            </a:r>
          </a:p>
        </p:txBody>
      </p:sp>
    </p:spTree>
    <p:extLst>
      <p:ext uri="{BB962C8B-B14F-4D97-AF65-F5344CB8AC3E}">
        <p14:creationId xmlns:p14="http://schemas.microsoft.com/office/powerpoint/2010/main" val="2641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95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atin typeface="Century" pitchFamily="18" charset="0"/>
              </a:rPr>
              <a:t> </a:t>
            </a:r>
            <a:r>
              <a:rPr lang="en-US" sz="3600" b="1" dirty="0" smtClean="0">
                <a:latin typeface="Century" panose="02040604050505020304" pitchFamily="18" charset="0"/>
                <a:cs typeface="Calibri" pitchFamily="34" charset="0"/>
              </a:rPr>
              <a:t>RO Trains and Energy Recovery System</a:t>
            </a:r>
          </a:p>
        </p:txBody>
      </p:sp>
      <p:pic>
        <p:nvPicPr>
          <p:cNvPr id="47107" name="Content Placeholder 4" descr="3-Reverse Osmosis System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39" y="987167"/>
            <a:ext cx="9144000" cy="5715000"/>
          </a:xfrm>
        </p:spPr>
      </p:pic>
      <p:sp>
        <p:nvSpPr>
          <p:cNvPr id="9" name="TextBox 8"/>
          <p:cNvSpPr txBox="1"/>
          <p:nvPr/>
        </p:nvSpPr>
        <p:spPr>
          <a:xfrm>
            <a:off x="4614863" y="6218238"/>
            <a:ext cx="2965380" cy="338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Provides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48%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the Energy</a:t>
            </a:r>
          </a:p>
        </p:txBody>
      </p:sp>
      <p:sp>
        <p:nvSpPr>
          <p:cNvPr id="11" name="TextBox 10"/>
          <p:cNvSpPr txBox="1"/>
          <p:nvPr/>
        </p:nvSpPr>
        <p:spPr>
          <a:xfrm rot="20655588">
            <a:off x="509813" y="5726906"/>
            <a:ext cx="2808287" cy="339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Provides 2 % of the Energy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6054725" y="5581650"/>
            <a:ext cx="866775" cy="6302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3240881" y="5399882"/>
            <a:ext cx="314325" cy="1730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655588">
            <a:off x="1687218" y="3581400"/>
            <a:ext cx="2116138" cy="5857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Provides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50%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the Energy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080591" y="4287658"/>
            <a:ext cx="282420" cy="5110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990352"/>
            <a:ext cx="3814314" cy="22159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8 SWRO Trains Operating 20 hrs</a:t>
            </a:r>
          </a:p>
          <a:p>
            <a:r>
              <a:rPr lang="en-US" dirty="0"/>
              <a:t>p</a:t>
            </a:r>
            <a:r>
              <a:rPr lang="en-US" dirty="0" smtClean="0"/>
              <a:t>er Day to Avoid Peak Power Tariff</a:t>
            </a:r>
          </a:p>
          <a:p>
            <a:endParaRPr lang="en-US" sz="1000" dirty="0" smtClean="0"/>
          </a:p>
          <a:p>
            <a:r>
              <a:rPr lang="en-US" dirty="0" smtClean="0"/>
              <a:t>8 Pressure Exchanger Trains</a:t>
            </a:r>
          </a:p>
          <a:p>
            <a:r>
              <a:rPr lang="en-US" dirty="0" smtClean="0"/>
              <a:t> (one Per SWRO Train)</a:t>
            </a:r>
          </a:p>
          <a:p>
            <a:endParaRPr lang="en-US" sz="1000" dirty="0" smtClean="0"/>
          </a:p>
          <a:p>
            <a:r>
              <a:rPr lang="en-US" dirty="0"/>
              <a:t>4</a:t>
            </a:r>
            <a:r>
              <a:rPr lang="en-US" dirty="0" smtClean="0"/>
              <a:t> - ERI/PX-Q200 Units per Train</a:t>
            </a:r>
          </a:p>
          <a:p>
            <a:endParaRPr lang="en-US" sz="1000" dirty="0" smtClean="0"/>
          </a:p>
          <a:p>
            <a:r>
              <a:rPr lang="en-US" dirty="0" smtClean="0"/>
              <a:t>Energy Recovery Efficiency – 97%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" y="0"/>
            <a:ext cx="9048467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entury" pitchFamily="18" charset="0"/>
                <a:cs typeface="Arial" pitchFamily="34" charset="0"/>
              </a:rPr>
              <a:t>Desalination – Where Are We Today?</a:t>
            </a:r>
            <a:endParaRPr lang="en-US" sz="4000" b="1" dirty="0">
              <a:latin typeface="Century" pitchFamily="18" charset="0"/>
              <a:cs typeface="Arial" pitchFamily="34" charset="0"/>
            </a:endParaRPr>
          </a:p>
        </p:txBody>
      </p:sp>
      <p:graphicFrame>
        <p:nvGraphicFramePr>
          <p:cNvPr id="6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36768043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024" y="1181669"/>
            <a:ext cx="9144000" cy="95410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16,000 Desalination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Worldwide – 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66.4 Million m³/day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4596024" y="6519446"/>
            <a:ext cx="4536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Desalination Yearbook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2013-2014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Century" panose="02040604050505020304" pitchFamily="18" charset="0"/>
              </a:rPr>
              <a:t>Summary of Plant Energy Use and Costs</a:t>
            </a:r>
            <a:endParaRPr lang="en-US" sz="3200" dirty="0">
              <a:latin typeface="Century" panose="02040604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" y="990600"/>
          <a:ext cx="9143998" cy="541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884"/>
                <a:gridCol w="2745894"/>
                <a:gridCol w="2557220"/>
              </a:tblGrid>
              <a:tr h="64188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Martuthankerni/Pallai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Kankesanthurai/</a:t>
                      </a:r>
                    </a:p>
                    <a:p>
                      <a:pPr algn="ctr"/>
                      <a:r>
                        <a:rPr lang="en-US" dirty="0" smtClean="0"/>
                        <a:t>Keermalai</a:t>
                      </a:r>
                      <a:endParaRPr lang="en-US" dirty="0"/>
                    </a:p>
                  </a:txBody>
                  <a:tcPr/>
                </a:tc>
              </a:tr>
              <a:tr h="91698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Average Energy Use, kWh/m³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RO System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Plant (w/o Delivery)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2.27</a:t>
                      </a:r>
                    </a:p>
                    <a:p>
                      <a:pPr algn="ctr"/>
                      <a:r>
                        <a:rPr lang="en-US" sz="1800" b="1" dirty="0" smtClean="0"/>
                        <a:t>3.20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2.27</a:t>
                      </a:r>
                    </a:p>
                    <a:p>
                      <a:pPr algn="ctr"/>
                      <a:r>
                        <a:rPr lang="en-US" sz="1800" b="1" dirty="0" smtClean="0"/>
                        <a:t>3.33</a:t>
                      </a:r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Plant Power Demand, MW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3.84(avg.)/4.80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/>
                        <a:t>(max)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4.00 (avg.)/4.97 (max)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Capital Costs, in million US$</a:t>
                      </a:r>
                    </a:p>
                    <a:p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46.3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48.1</a:t>
                      </a:r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Annual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O&amp;M Costs,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in million US$/year</a:t>
                      </a:r>
                      <a:endParaRPr lang="en-US" sz="18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3.76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3.85</a:t>
                      </a:r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Annualized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Capital Costs, US$</a:t>
                      </a:r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/m³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(20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years loan @ 6 %)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0.48</a:t>
                      </a:r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Annual</a:t>
                      </a:r>
                      <a:r>
                        <a:rPr lang="en-US" sz="18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O&amp;M Costs, US$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/m³</a:t>
                      </a:r>
                    </a:p>
                    <a:p>
                      <a:endParaRPr lang="en-US" sz="18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0.44</a:t>
                      </a:r>
                      <a:endParaRPr lang="en-US" sz="1800" b="1" dirty="0"/>
                    </a:p>
                  </a:txBody>
                  <a:tcPr/>
                </a:tc>
              </a:tr>
              <a:tr h="641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Total Cost of Water Production,</a:t>
                      </a:r>
                      <a:r>
                        <a:rPr lang="en-US" sz="1800" b="0" i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US$</a:t>
                      </a:r>
                      <a:r>
                        <a:rPr lang="en-US" sz="18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/m³</a:t>
                      </a:r>
                      <a:endParaRPr lang="en-US" sz="1800" b="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0.89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0.92</a:t>
                      </a:r>
                      <a:endParaRPr lang="en-US" sz="18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52400"/>
            <a:ext cx="8229600" cy="11398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cs typeface="Arial" pitchFamily="34" charset="0"/>
              </a:rPr>
              <a:t>Jaffna</a:t>
            </a:r>
            <a:r>
              <a:rPr lang="en-US" b="1" dirty="0" smtClean="0">
                <a:latin typeface="Century" pitchFamily="18" charset="0"/>
                <a:cs typeface="Arial" pitchFamily="34" charset="0"/>
              </a:rPr>
              <a:t> Desalination Plant – Capital Cost Breakdown</a:t>
            </a:r>
          </a:p>
        </p:txBody>
      </p:sp>
      <p:pic>
        <p:nvPicPr>
          <p:cNvPr id="9219" name="Content Placeholder 4" descr="Fig1-Schematic of Desal Plan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31235"/>
            <a:ext cx="9144000" cy="5426765"/>
          </a:xfrm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983783" y="5625068"/>
            <a:ext cx="1659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Intake – </a:t>
            </a:r>
            <a:r>
              <a:rPr lang="en-US" b="1" dirty="0" smtClean="0">
                <a:solidFill>
                  <a:srgbClr val="000000"/>
                </a:solidFill>
              </a:rPr>
              <a:t>12%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of CC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245399" y="2413178"/>
            <a:ext cx="212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Post-treatment </a:t>
            </a:r>
            <a:r>
              <a:rPr lang="en-US" b="1" dirty="0">
                <a:solidFill>
                  <a:srgbClr val="000000"/>
                </a:solidFill>
              </a:rPr>
              <a:t>–  </a:t>
            </a:r>
            <a:endParaRPr lang="en-US" b="1" dirty="0" smtClean="0">
              <a:solidFill>
                <a:srgbClr val="000000"/>
              </a:solidFill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3% of CC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952460" y="1526698"/>
            <a:ext cx="1574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RO System –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36%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 CC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58800" y="2265363"/>
            <a:ext cx="254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Pretreatment –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13% of CC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4400"/>
            <a:ext cx="3007555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Capital Cost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US$46.3 – 48.1 MM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34366"/>
            <a:ext cx="3688831" cy="83099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Cost (CC)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US$34.6 – 36.0 MM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403665" y="3718286"/>
            <a:ext cx="193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Storage Tank – 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5</a:t>
            </a:r>
            <a:r>
              <a:rPr lang="en-US" b="1" dirty="0" smtClean="0">
                <a:solidFill>
                  <a:srgbClr val="000000"/>
                </a:solidFill>
              </a:rPr>
              <a:t>% of CC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07751" y="4435992"/>
            <a:ext cx="227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Discharge Outfall </a:t>
            </a:r>
            <a:r>
              <a:rPr lang="en-US" b="1" dirty="0">
                <a:solidFill>
                  <a:srgbClr val="000000"/>
                </a:solidFill>
              </a:rPr>
              <a:t>–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8</a:t>
            </a:r>
            <a:r>
              <a:rPr lang="en-US" b="1" dirty="0" smtClean="0">
                <a:solidFill>
                  <a:srgbClr val="000000"/>
                </a:solidFill>
              </a:rPr>
              <a:t>%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 CC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232738" y="5625067"/>
            <a:ext cx="14798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Century" pitchFamily="18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Other Costs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– 35% of CC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1139825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Energy Use of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Jaffna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 SWRO Plant</a:t>
            </a:r>
          </a:p>
        </p:txBody>
      </p:sp>
      <p:pic>
        <p:nvPicPr>
          <p:cNvPr id="11267" name="Content Placeholder 4" descr="Fig1-Schematic of Desal Pl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58" y="1334407"/>
            <a:ext cx="9104597" cy="5523593"/>
          </a:xfrm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572547" y="5994400"/>
            <a:ext cx="1659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Intake – </a:t>
            </a:r>
            <a:r>
              <a:rPr lang="en-US" b="1" dirty="0" smtClean="0">
                <a:solidFill>
                  <a:srgbClr val="000000"/>
                </a:solidFill>
              </a:rPr>
              <a:t>10% 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0.3 kWh/m³)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228270" y="2139950"/>
            <a:ext cx="2764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Product Water Delivery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2%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040063" y="1817688"/>
            <a:ext cx="16335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RO System –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74%  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0" y="2552700"/>
            <a:ext cx="254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Pretreatment –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  <a:r>
              <a:rPr lang="en-US" b="1" dirty="0" smtClean="0">
                <a:solidFill>
                  <a:srgbClr val="000000"/>
                </a:solidFill>
              </a:rPr>
              <a:t>% 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351182" y="3127375"/>
            <a:ext cx="1701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(0.15 kWh/m³)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2956096" y="2425700"/>
            <a:ext cx="157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(2.4 kWh/m³)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836740" y="2681288"/>
            <a:ext cx="157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0.1 kWh/m³)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4694595" y="4471988"/>
            <a:ext cx="18630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Other Facilities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</a:rPr>
              <a:t>%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4904925" y="5056188"/>
            <a:ext cx="1701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(0.25 kWh/m³)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3997325" y="5008563"/>
            <a:ext cx="1106488" cy="2016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6273800" y="4422775"/>
            <a:ext cx="977900" cy="479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969210" y="5347716"/>
            <a:ext cx="2174789" cy="147732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Energy Use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3.20-3.33 kWh/m³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TDS = 32 ppt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Temp. = 29°C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97" y="158544"/>
            <a:ext cx="8229600" cy="1139825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entury" panose="02040604050505020304" pitchFamily="18" charset="0"/>
              </a:rPr>
              <a:t>Jaffna SWRO Project </a:t>
            </a:r>
            <a:br>
              <a:rPr lang="en-US" sz="4000" b="1" dirty="0" smtClean="0">
                <a:latin typeface="Century" panose="02040604050505020304" pitchFamily="18" charset="0"/>
              </a:rPr>
            </a:br>
            <a:r>
              <a:rPr lang="en-US" sz="4000" b="1" dirty="0" smtClean="0">
                <a:latin typeface="Century" panose="02040604050505020304" pitchFamily="18" charset="0"/>
              </a:rPr>
              <a:t>O&amp;M Cost Breakdown</a:t>
            </a:r>
            <a:endParaRPr lang="en-US" sz="4000" b="1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6635316"/>
              </p:ext>
            </p:extLst>
          </p:nvPr>
        </p:nvGraphicFramePr>
        <p:xfrm>
          <a:off x="346075" y="1446663"/>
          <a:ext cx="8550790" cy="500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7597" y="5847041"/>
            <a:ext cx="2871300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O&amp;M Cost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US$0.43 – 0.44/m³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39825"/>
          </a:xfrm>
        </p:spPr>
        <p:txBody>
          <a:bodyPr/>
          <a:lstStyle/>
          <a:p>
            <a:pPr algn="ctr"/>
            <a:r>
              <a:rPr lang="en-US" sz="3600" dirty="0" smtClean="0">
                <a:latin typeface="Century" panose="02040604050505020304" pitchFamily="18" charset="0"/>
              </a:rPr>
              <a:t>Selected Desalination Plant Sites</a:t>
            </a:r>
            <a:endParaRPr lang="en-US" sz="3600" dirty="0">
              <a:latin typeface="Century" panose="02040604050505020304" pitchFamily="18" charset="0"/>
            </a:endParaRPr>
          </a:p>
        </p:txBody>
      </p:sp>
      <p:pic>
        <p:nvPicPr>
          <p:cNvPr id="4" name="Image 57" descr="Fig 12-1 Sites Updated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9067799" cy="5489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05"/>
            <a:ext cx="8229600" cy="659296"/>
          </a:xfrm>
        </p:spPr>
        <p:txBody>
          <a:bodyPr/>
          <a:lstStyle/>
          <a:p>
            <a:pPr algn="ctr"/>
            <a:r>
              <a:rPr lang="en-US" sz="2400" dirty="0" smtClean="0">
                <a:latin typeface="Century" panose="02040604050505020304" pitchFamily="18" charset="0"/>
              </a:rPr>
              <a:t>Water Delivery Systems from the Two Alternative Sites</a:t>
            </a:r>
            <a:endParaRPr lang="en-US" sz="2400" dirty="0">
              <a:latin typeface="Century" panose="020406040505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594" y="533400"/>
            <a:ext cx="75388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90600"/>
          </a:xfrm>
        </p:spPr>
        <p:txBody>
          <a:bodyPr/>
          <a:lstStyle/>
          <a:p>
            <a:pPr algn="ctr"/>
            <a:r>
              <a:rPr lang="en-US" sz="3200" dirty="0" smtClean="0">
                <a:latin typeface="Century" panose="02040604050505020304" pitchFamily="18" charset="0"/>
              </a:rPr>
              <a:t>Comparison of Costs for Water Production and Delivery from the Two Sites</a:t>
            </a:r>
            <a:endParaRPr lang="en-US" sz="3200" dirty="0">
              <a:latin typeface="Century" panose="02040604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92225"/>
          <a:ext cx="9144000" cy="541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1219200"/>
                <a:gridCol w="1559622"/>
                <a:gridCol w="1287520"/>
                <a:gridCol w="1510129"/>
                <a:gridCol w="1510129"/>
              </a:tblGrid>
              <a:tr h="6352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Capital Cost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O&amp;M Cost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Cost of Water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6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 million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Amortized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US$/m³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Million/yr.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US$/m³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US$/m³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Martuthankeri –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46.3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0.460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3.76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0.430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0.890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Martuthankeri - Conveyance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32.6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0.324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0.55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0.062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0.386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Martuthankeri –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System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78.9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0.784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4.31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0.492</a:t>
                      </a:r>
                      <a:endParaRPr lang="en-US" sz="24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1.276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Kankesanthurai –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Plant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48.1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0.480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3.85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0.440</a:t>
                      </a:r>
                      <a:endParaRPr lang="en-US" sz="20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0.920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Kankesanthurai –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Conveyance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23.2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0.231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0.36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0.041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0.272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Kankesanthurai –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Total System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71.4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0.711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4.44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0.481</a:t>
                      </a:r>
                      <a:endParaRPr lang="en-US" sz="24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1.192</a:t>
                      </a:r>
                      <a:endParaRPr lang="en-US" sz="2000" b="1" i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39825"/>
          </a:xfrm>
        </p:spPr>
        <p:txBody>
          <a:bodyPr/>
          <a:lstStyle/>
          <a:p>
            <a:pPr algn="ctr"/>
            <a:r>
              <a:rPr lang="en-US" sz="3200" dirty="0" smtClean="0"/>
              <a:t>General Project Delivery Schedule</a:t>
            </a:r>
            <a:endParaRPr lang="en-US" sz="3200" dirty="0"/>
          </a:p>
        </p:txBody>
      </p:sp>
      <p:pic>
        <p:nvPicPr>
          <p:cNvPr id="4" name="Image 6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3999" cy="466511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35"/>
            <a:ext cx="8229600" cy="1139825"/>
          </a:xfrm>
        </p:spPr>
        <p:txBody>
          <a:bodyPr/>
          <a:lstStyle/>
          <a:p>
            <a:pPr algn="ctr"/>
            <a:r>
              <a:rPr lang="en-US" sz="3600" dirty="0" smtClean="0"/>
              <a:t>Next Project Implementation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Completion of Environmental Impact Assessment &amp; Additional Studies – 3 months (by Jan 2015)</a:t>
            </a:r>
          </a:p>
          <a:p>
            <a:r>
              <a:rPr lang="en-US" sz="2400" dirty="0" smtClean="0"/>
              <a:t>Development of Contractor Procurement Documents –   3 Months (by Jan 2015)</a:t>
            </a:r>
          </a:p>
          <a:p>
            <a:r>
              <a:rPr lang="en-US" sz="2400" dirty="0" smtClean="0"/>
              <a:t>Contractor Procurement &amp; Selection – 4 months          (by April 2015)</a:t>
            </a:r>
          </a:p>
          <a:p>
            <a:r>
              <a:rPr lang="en-US" sz="2400" dirty="0" smtClean="0"/>
              <a:t>Land Acquisition – 6 months (by April 2015)</a:t>
            </a:r>
          </a:p>
          <a:p>
            <a:r>
              <a:rPr lang="en-US" sz="2400" dirty="0" smtClean="0"/>
              <a:t>Project Funding (by July 2015)</a:t>
            </a:r>
          </a:p>
          <a:p>
            <a:r>
              <a:rPr lang="en-US" sz="2400" dirty="0" smtClean="0"/>
              <a:t>Construction Begins – August 2015 </a:t>
            </a:r>
          </a:p>
          <a:p>
            <a:r>
              <a:rPr lang="en-US" sz="2400" dirty="0" smtClean="0"/>
              <a:t>Plant in Operation – September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4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176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latin typeface="Century" pitchFamily="18" charset="0"/>
              </a:rPr>
              <a:t>Concluding Remarks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43088"/>
            <a:ext cx="9144000" cy="5038725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600" dirty="0" smtClean="0"/>
              <a:t>Seawater Reverse Osmosis Desalination is Proven Technology with Over 20 Years of Worldwide Experience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600" dirty="0" smtClean="0"/>
              <a:t>Jaffna Desalination Project is Feasible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600" dirty="0" smtClean="0"/>
              <a:t>O&amp;M Costs for the Fresh Water Production                   – US$0.43-0.44/m³</a:t>
            </a:r>
          </a:p>
          <a:p>
            <a:pPr marL="571500" indent="-571500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600" dirty="0" smtClean="0"/>
              <a:t>Project Capital Cost – US$46 to 48 million</a:t>
            </a:r>
          </a:p>
          <a:p>
            <a:pPr marL="571500" indent="-571500" eaLnBrk="1" hangingPunct="1">
              <a:spcBef>
                <a:spcPct val="50000"/>
              </a:spcBef>
              <a:defRPr/>
            </a:pPr>
            <a:r>
              <a:rPr lang="en-US" sz="2600" dirty="0" smtClean="0"/>
              <a:t>Project Construction Period – 24 months</a:t>
            </a:r>
          </a:p>
          <a:p>
            <a:pPr marL="571500" indent="-571500" eaLnBrk="1" hangingPunct="1">
              <a:spcBef>
                <a:spcPct val="50000"/>
              </a:spcBef>
              <a:defRPr/>
            </a:pPr>
            <a:r>
              <a:rPr lang="en-US" sz="2600" dirty="0" smtClean="0"/>
              <a:t>If Contractor Procured by April, 2014 the Plant Can be Operational by the Fall of 2017</a:t>
            </a:r>
          </a:p>
          <a:p>
            <a:pPr marL="571500" indent="-571500" eaLnBrk="1" hangingPunct="1">
              <a:spcBef>
                <a:spcPct val="50000"/>
              </a:spcBef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044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3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entury" pitchFamily="18" charset="0"/>
              </a:rPr>
              <a:t>Desalination Market Drivers</a:t>
            </a:r>
            <a:endParaRPr lang="en-US" sz="4000" b="1" dirty="0"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461"/>
            <a:ext cx="9144000" cy="6057540"/>
          </a:xfrm>
        </p:spPr>
      </p:pic>
      <p:sp>
        <p:nvSpPr>
          <p:cNvPr id="5" name="TextBox 4"/>
          <p:cNvSpPr txBox="1"/>
          <p:nvPr/>
        </p:nvSpPr>
        <p:spPr>
          <a:xfrm>
            <a:off x="5827594" y="1188845"/>
            <a:ext cx="3316406" cy="120032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 Scarcity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Economic Growth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Population Growth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 descr="SliceOfTheOce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35675"/>
          </a:xfrm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2865438" y="5922963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Nikolay Voutchkov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 algn="ctr">
              <a:defRPr/>
            </a:pP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Century" pitchFamily="18" charset="0"/>
              </a:rPr>
              <a:t>Questions ?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392" y="5364480"/>
            <a:ext cx="7260608" cy="1446550"/>
          </a:xfrm>
          <a:prstGeom prst="rect">
            <a:avLst/>
          </a:prstGeom>
          <a:solidFill>
            <a:srgbClr val="000066"/>
          </a:solidFill>
          <a:ln>
            <a:solidFill>
              <a:srgbClr val="0099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Century" pitchFamily="18" charset="0"/>
              </a:rPr>
              <a:t>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Nikolay Voutchkov, PE, BCEE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B7D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Water Globe Consulting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B7D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800" dirty="0">
                <a:solidFill>
                  <a:srgbClr val="B7D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nvoutchkov@water-g.com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64480"/>
            <a:ext cx="2729552" cy="14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" pitchFamily="18" charset="0"/>
              </a:rPr>
              <a:t>Membrane Desalination – </a:t>
            </a:r>
            <a:br>
              <a:rPr lang="en-US" b="1" dirty="0" smtClean="0">
                <a:latin typeface="Century" pitchFamily="18" charset="0"/>
              </a:rPr>
            </a:br>
            <a:r>
              <a:rPr lang="en-US" b="1" dirty="0" smtClean="0">
                <a:latin typeface="Century" pitchFamily="18" charset="0"/>
              </a:rPr>
              <a:t>Key Trends</a:t>
            </a:r>
            <a:endParaRPr lang="en-US" b="1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2" y="1600200"/>
            <a:ext cx="8420051" cy="4974771"/>
          </a:xfrm>
        </p:spPr>
        <p:txBody>
          <a:bodyPr/>
          <a:lstStyle/>
          <a:p>
            <a:r>
              <a:rPr lang="en-US" sz="2400" dirty="0" smtClean="0"/>
              <a:t>SWRO Desalination Most Commonly Used</a:t>
            </a:r>
          </a:p>
          <a:p>
            <a:r>
              <a:rPr lang="en-US" sz="2400" dirty="0" smtClean="0"/>
              <a:t>Large - (over 60 MLD) and Mega - (over 200 MLD) Desalination Plants Are the Wave of the Future</a:t>
            </a:r>
          </a:p>
          <a:p>
            <a:r>
              <a:rPr lang="en-US" sz="2400" dirty="0" smtClean="0"/>
              <a:t>Most Large Urban Coastal Centers Worldwide Have Established a Target to Produce 25% of their Drinking Water from Desalination</a:t>
            </a:r>
          </a:p>
          <a:p>
            <a:r>
              <a:rPr lang="en-US" sz="2400" dirty="0" smtClean="0"/>
              <a:t>Research &amp;Development Activities are in 10-Year High – Likely to Yield Breakthroughs in Membrane and Desalination Technologies by 2015</a:t>
            </a:r>
          </a:p>
          <a:p>
            <a:r>
              <a:rPr lang="en-US" sz="2400" dirty="0" smtClean="0"/>
              <a:t>Large SWRO Projects Are Aiming at Sustainability – Use of Alternative Power Supply Sources is On the Rise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4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941387"/>
          </a:xfrm>
        </p:spPr>
        <p:txBody>
          <a:bodyPr/>
          <a:lstStyle/>
          <a:p>
            <a:pPr algn="ctr"/>
            <a:r>
              <a:rPr lang="en-US" b="1" dirty="0" smtClean="0">
                <a:latin typeface="Century" pitchFamily="18" charset="0"/>
              </a:rPr>
              <a:t>Water Production Costs</a:t>
            </a:r>
            <a:r>
              <a:rPr lang="en-US" sz="4000" b="1" dirty="0" smtClean="0">
                <a:latin typeface="Century" pitchFamily="18" charset="0"/>
              </a:rPr>
              <a:t/>
            </a:r>
            <a:br>
              <a:rPr lang="en-US" sz="4000" b="1" dirty="0" smtClean="0">
                <a:latin typeface="Century" pitchFamily="18" charset="0"/>
              </a:rPr>
            </a:br>
            <a:r>
              <a:rPr lang="en-US" sz="3200" b="1" dirty="0" smtClean="0">
                <a:latin typeface="Century" pitchFamily="18" charset="0"/>
              </a:rPr>
              <a:t>(Medium &amp; Large SWRO Plants)</a:t>
            </a:r>
            <a:endParaRPr lang="en-US" sz="3200" b="1" dirty="0">
              <a:latin typeface="Century" pitchFamily="18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15811854"/>
              </p:ext>
            </p:extLst>
          </p:nvPr>
        </p:nvGraphicFramePr>
        <p:xfrm>
          <a:off x="163773" y="1624085"/>
          <a:ext cx="8775511" cy="489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36"/>
                <a:gridCol w="4257375"/>
              </a:tblGrid>
              <a:tr h="144104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Classification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Production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(US$/m³)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64626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Low-End Bracket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0.5 – 0.8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626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Medium Range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1.0 - 1.5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626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High-End</a:t>
                      </a:r>
                      <a:r>
                        <a:rPr lang="en-US" sz="2400" b="1" baseline="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 Bracket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2.0 – 4.0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626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Average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</a:rPr>
                        <a:t>1.0</a:t>
                      </a:r>
                      <a:endParaRPr lang="en-US" sz="2400" b="1" dirty="0">
                        <a:solidFill>
                          <a:schemeClr val="accent4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latin typeface="Century" panose="02040604050505020304" pitchFamily="18" charset="0"/>
                <a:cs typeface="Arial" pitchFamily="34" charset="0"/>
              </a:rPr>
              <a:t>Main Factors Affecting Costs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427" y="1531960"/>
            <a:ext cx="8645857" cy="532603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Plant Size </a:t>
            </a:r>
            <a:r>
              <a:rPr lang="en-US" sz="2400" dirty="0" smtClean="0">
                <a:solidFill>
                  <a:srgbClr val="FFFF00"/>
                </a:solidFill>
              </a:rPr>
              <a:t>– </a:t>
            </a:r>
            <a:r>
              <a:rPr lang="en-US" sz="2400" dirty="0" smtClean="0"/>
              <a:t>Bigger is Better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So</a:t>
            </a:r>
            <a:r>
              <a:rPr lang="en-US" sz="2400" b="1" dirty="0" smtClean="0">
                <a:solidFill>
                  <a:srgbClr val="FFFF00"/>
                </a:solidFill>
              </a:rPr>
              <a:t>urce Water Quality</a:t>
            </a:r>
            <a:r>
              <a:rPr lang="en-US" sz="2400" b="1" dirty="0" smtClean="0"/>
              <a:t> </a:t>
            </a:r>
            <a:r>
              <a:rPr lang="en-US" sz="2400" dirty="0" smtClean="0"/>
              <a:t>- TDS, Temperature, Solids, Silt and Organics Content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Product Water Quality</a:t>
            </a:r>
            <a:r>
              <a:rPr lang="en-US" sz="2400" b="1" dirty="0" smtClean="0"/>
              <a:t> </a:t>
            </a:r>
            <a:r>
              <a:rPr lang="en-US" sz="2400" dirty="0" smtClean="0"/>
              <a:t>– TDS, Boron, Bromides, Disinfection Compatibility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Concentrate Disposal Method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Power Supply &amp; Unit Power Costs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Project Delivery Method &amp; Financing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Other Factors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Intake and Discharge System Type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Pretreatment &amp; RO System Design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Plant Capacity Availability Target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1877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Century" pitchFamily="18" charset="0"/>
              </a:rPr>
              <a:t>Plant Size and Construction Costs</a:t>
            </a:r>
            <a:endParaRPr lang="en-US" b="1" dirty="0">
              <a:latin typeface="Century" pitchFamily="18" charset="0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22375"/>
            <a:ext cx="825182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4818"/>
            <a:ext cx="9144000" cy="1139825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entury" pitchFamily="18" charset="0"/>
              </a:rPr>
              <a:t>Water Production Costs of </a:t>
            </a:r>
            <a:br>
              <a:rPr lang="en-US" sz="3600" b="1" dirty="0" smtClean="0">
                <a:latin typeface="Century" pitchFamily="18" charset="0"/>
              </a:rPr>
            </a:br>
            <a:r>
              <a:rPr lang="en-US" sz="3600" b="1" dirty="0" smtClean="0">
                <a:latin typeface="Century" pitchFamily="18" charset="0"/>
              </a:rPr>
              <a:t>Recent SWRO Desalination Projects</a:t>
            </a:r>
            <a:endParaRPr lang="en-US" sz="3600" b="1" dirty="0">
              <a:latin typeface="Century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785890"/>
              </p:ext>
            </p:extLst>
          </p:nvPr>
        </p:nvGraphicFramePr>
        <p:xfrm>
          <a:off x="0" y="1473958"/>
          <a:ext cx="9144000" cy="538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9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31" y="340487"/>
            <a:ext cx="8898340" cy="91440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rial" pitchFamily="34" charset="0"/>
              </a:rPr>
              <a:t>Key Reasons for Cost Disparity Between High-End &amp; Low-end Cost Projects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1019"/>
            <a:ext cx="9144000" cy="51868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Desalination Site Location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(NIMBI vs. Science Driven)</a:t>
            </a:r>
          </a:p>
          <a:p>
            <a:pPr marL="538163" lvl="1" indent="-18256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Costly Plants Have Overly Long Product Water Delivery Pipelines  </a:t>
            </a:r>
          </a:p>
          <a:p>
            <a:pPr marL="817563" lvl="2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120 MGD Melbourne Plant – Cost of Plant/Delivery + Power Supply Systems = </a:t>
            </a:r>
          </a:p>
          <a:p>
            <a:pPr marL="531813" lvl="2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US$1.7 BB/1.1 BB (50 miles)</a:t>
            </a:r>
          </a:p>
          <a:p>
            <a:pPr marL="817563" lvl="2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 MGD Sydney SWRO Plant – Cost of Plant/Delivery System </a:t>
            </a:r>
          </a:p>
          <a:p>
            <a:pPr marL="531813" lvl="2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= US$560 MM/US$490 MM (10 miles of underground tunnel under Botany Bay).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Environmental Considerations</a:t>
            </a:r>
          </a:p>
          <a:p>
            <a:pPr marL="538163" lvl="1" indent="-18256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Complex Intakes &amp; Diffuser Systems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Phasing Strategy</a:t>
            </a:r>
          </a:p>
          <a:p>
            <a:pPr marL="538163" lvl="1" indent="-18256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Intake and Discharge System Capacity</a:t>
            </a:r>
          </a:p>
          <a:p>
            <a:pPr marL="538163" lvl="1" indent="-18256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Pretreatment &amp; RO System Design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 Market Pressures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 of Project Delivery &amp; Risk Allocation</a:t>
            </a:r>
          </a:p>
          <a:p>
            <a:pPr eaLnBrk="1" hangingPunct="1">
              <a:lnSpc>
                <a:spcPct val="60000"/>
              </a:lnSpc>
              <a:defRPr/>
            </a:pPr>
            <a:endParaRPr lang="en-US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57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10668</TotalTime>
  <Words>1251</Words>
  <Application>Microsoft Office PowerPoint</Application>
  <PresentationFormat>On-screen Show (4:3)</PresentationFormat>
  <Paragraphs>359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Ripple</vt:lpstr>
      <vt:lpstr>PowerPoint Presentation</vt:lpstr>
      <vt:lpstr>Desalination – Where Are We Today?</vt:lpstr>
      <vt:lpstr>Desalination Market Drivers</vt:lpstr>
      <vt:lpstr>Membrane Desalination –  Key Trends</vt:lpstr>
      <vt:lpstr>Water Production Costs (Medium &amp; Large SWRO Plants)</vt:lpstr>
      <vt:lpstr>Main Factors Affecting Costs</vt:lpstr>
      <vt:lpstr>Plant Size and Construction Costs</vt:lpstr>
      <vt:lpstr>Water Production Costs of  Recent SWRO Desalination Projects</vt:lpstr>
      <vt:lpstr>Key Reasons for Cost Disparity Between High-End &amp; Low-end Cost Projects</vt:lpstr>
      <vt:lpstr>Energy Use for Membrane Desalination (Medium &amp; Large SWRO Plants)</vt:lpstr>
      <vt:lpstr>PowerPoint Presentation</vt:lpstr>
      <vt:lpstr>Present Desalination Project Status</vt:lpstr>
      <vt:lpstr> Martuthankerni/Pallai Site </vt:lpstr>
      <vt:lpstr> Kankesanthurai/Keerimalai </vt:lpstr>
      <vt:lpstr>Recommended Desalination Plant  Configuration</vt:lpstr>
      <vt:lpstr>Plant Intake and Outfall</vt:lpstr>
      <vt:lpstr>Concentrate Disposal </vt:lpstr>
      <vt:lpstr>Gravity and Pressure Pretreatment Filters in Series</vt:lpstr>
      <vt:lpstr> RO Trains and Energy Recovery System</vt:lpstr>
      <vt:lpstr>Summary of Plant Energy Use and Costs</vt:lpstr>
      <vt:lpstr>Jaffna Desalination Plant – Capital Cost Breakdown</vt:lpstr>
      <vt:lpstr>Energy Use of the Jaffna SWRO Plant</vt:lpstr>
      <vt:lpstr>Jaffna SWRO Project  O&amp;M Cost Breakdown</vt:lpstr>
      <vt:lpstr>Selected Desalination Plant Sites</vt:lpstr>
      <vt:lpstr>Water Delivery Systems from the Two Alternative Sites</vt:lpstr>
      <vt:lpstr>Comparison of Costs for Water Production and Delivery from the Two Sites</vt:lpstr>
      <vt:lpstr>General Project Delivery Schedule</vt:lpstr>
      <vt:lpstr>Next Project Implementation Steps</vt:lpstr>
      <vt:lpstr>Concluding Remarks</vt:lpstr>
      <vt:lpstr>Questions ?</vt:lpstr>
    </vt:vector>
  </TitlesOfParts>
  <Company>Poseidon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Nikolay Voutchkov</dc:creator>
  <cp:lastModifiedBy>Rx</cp:lastModifiedBy>
  <cp:revision>745</cp:revision>
  <dcterms:created xsi:type="dcterms:W3CDTF">2003-08-18T05:44:10Z</dcterms:created>
  <dcterms:modified xsi:type="dcterms:W3CDTF">2014-11-03T07:54:20Z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1553613400</vt:i4>
  </property>
  <property fmtid="{D5CDD505-2E9C-101B-9397-08002B2CF9AE}" pid="3" name="_NewReviewCycle">
    <vt:lpwstr/>
  </property>
  <property fmtid="{D5CDD505-2E9C-101B-9397-08002B2CF9AE}" pid="4" name="_EmailSubject">
    <vt:lpwstr>Water CoP Catchment Series: Are we ready for desalination?</vt:lpwstr>
  </property>
  <property fmtid="{D5CDD505-2E9C-101B-9397-08002B2CF9AE}" pid="5" name="_AuthorEmail">
    <vt:lpwstr>nvoutchkov@gmail.com</vt:lpwstr>
  </property>
  <property fmtid="{D5CDD505-2E9C-101B-9397-08002B2CF9AE}" pid="6" name="_AuthorEmailDisplayName">
    <vt:lpwstr>Nikolay Voutchkov</vt:lpwstr>
  </property>
</Properties>
</file>